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51"/>
  </p:notesMasterIdLst>
  <p:sldIdLst>
    <p:sldId id="256" r:id="rId2"/>
    <p:sldId id="268" r:id="rId3"/>
    <p:sldId id="270" r:id="rId4"/>
    <p:sldId id="338" r:id="rId5"/>
    <p:sldId id="339" r:id="rId6"/>
    <p:sldId id="271" r:id="rId7"/>
    <p:sldId id="305" r:id="rId8"/>
    <p:sldId id="275" r:id="rId9"/>
    <p:sldId id="283" r:id="rId10"/>
    <p:sldId id="309" r:id="rId11"/>
    <p:sldId id="306" r:id="rId12"/>
    <p:sldId id="308" r:id="rId13"/>
    <p:sldId id="310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2" r:id="rId22"/>
    <p:sldId id="301" r:id="rId23"/>
    <p:sldId id="311" r:id="rId24"/>
    <p:sldId id="312" r:id="rId25"/>
    <p:sldId id="313" r:id="rId26"/>
    <p:sldId id="314" r:id="rId27"/>
    <p:sldId id="315" r:id="rId28"/>
    <p:sldId id="316" r:id="rId29"/>
    <p:sldId id="320" r:id="rId30"/>
    <p:sldId id="321" r:id="rId31"/>
    <p:sldId id="322" r:id="rId32"/>
    <p:sldId id="317" r:id="rId33"/>
    <p:sldId id="323" r:id="rId34"/>
    <p:sldId id="324" r:id="rId35"/>
    <p:sldId id="325" r:id="rId36"/>
    <p:sldId id="318" r:id="rId37"/>
    <p:sldId id="326" r:id="rId38"/>
    <p:sldId id="327" r:id="rId39"/>
    <p:sldId id="328" r:id="rId40"/>
    <p:sldId id="334" r:id="rId41"/>
    <p:sldId id="319" r:id="rId42"/>
    <p:sldId id="329" r:id="rId43"/>
    <p:sldId id="330" r:id="rId44"/>
    <p:sldId id="331" r:id="rId45"/>
    <p:sldId id="335" r:id="rId46"/>
    <p:sldId id="333" r:id="rId47"/>
    <p:sldId id="336" r:id="rId48"/>
    <p:sldId id="337" r:id="rId49"/>
    <p:sldId id="332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2D1F"/>
    <a:srgbClr val="BB4E4D"/>
    <a:srgbClr val="286860"/>
    <a:srgbClr val="785050"/>
    <a:srgbClr val="9080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014" autoAdjust="0"/>
    <p:restoredTop sz="94696"/>
  </p:normalViewPr>
  <p:slideViewPr>
    <p:cSldViewPr snapToGrid="0">
      <p:cViewPr varScale="1">
        <p:scale>
          <a:sx n="103" d="100"/>
          <a:sy n="103" d="100"/>
        </p:scale>
        <p:origin x="1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tx1"/>
                </a:solidFill>
              </a:rPr>
              <a:t>Precio barril de petróleo en dólares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3.7287486654157369E-2"/>
          <c:y val="0.11803008022891939"/>
          <c:w val="0.95125417907268528"/>
          <c:h val="0.8004942813351557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2.4085959980803803E-2"/>
                  <c:y val="4.046413316586917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B6EA-904D-8762-9E30AEB7CD7A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6EA-904D-8762-9E30AEB7CD7A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6EA-904D-8762-9E30AEB7CD7A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6EA-904D-8762-9E30AEB7CD7A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6EA-904D-8762-9E30AEB7CD7A}"/>
                </c:ext>
              </c:extLst>
            </c:dLbl>
            <c:dLbl>
              <c:idx val="5"/>
              <c:layout>
                <c:manualLayout>
                  <c:x val="-2.4119834655498249E-2"/>
                  <c:y val="-5.664978643221683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B6EA-904D-8762-9E30AEB7CD7A}"/>
                </c:ext>
              </c:extLst>
            </c:dLbl>
            <c:dLbl>
              <c:idx val="6"/>
              <c:layout>
                <c:manualLayout>
                  <c:x val="-1.991929297238303E-2"/>
                  <c:y val="4.316174204359378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6EA-904D-8762-9E30AEB7CD7A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6EA-904D-8762-9E30AEB7CD7A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6EA-904D-8762-9E30AEB7CD7A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6EA-904D-8762-9E30AEB7CD7A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B6EA-904D-8762-9E30AEB7CD7A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B6EA-904D-8762-9E30AEB7CD7A}"/>
                </c:ext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B6EA-904D-8762-9E30AEB7CD7A}"/>
                </c:ext>
              </c:extLst>
            </c:dLbl>
            <c:dLbl>
              <c:idx val="13"/>
              <c:layout>
                <c:manualLayout>
                  <c:x val="-2.0960959724488165E-2"/>
                  <c:y val="2.967369765497072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B6EA-904D-8762-9E30AEB7CD7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Sheet1!$A$2:$A$15</c:f>
              <c:numCache>
                <c:formatCode>General</c:formatCode>
                <c:ptCount val="14"/>
                <c:pt idx="0">
                  <c:v>2003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</c:numCache>
            </c:num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23.68</c:v>
                </c:pt>
                <c:pt idx="1">
                  <c:v>40.299999999999997</c:v>
                </c:pt>
                <c:pt idx="2">
                  <c:v>62.8</c:v>
                </c:pt>
                <c:pt idx="3">
                  <c:v>82.2</c:v>
                </c:pt>
                <c:pt idx="4">
                  <c:v>75.5</c:v>
                </c:pt>
                <c:pt idx="5">
                  <c:v>139.83000000000001</c:v>
                </c:pt>
                <c:pt idx="6">
                  <c:v>45.59</c:v>
                </c:pt>
                <c:pt idx="7">
                  <c:v>90.3</c:v>
                </c:pt>
                <c:pt idx="8">
                  <c:v>103.5</c:v>
                </c:pt>
                <c:pt idx="9">
                  <c:v>117.4</c:v>
                </c:pt>
                <c:pt idx="10">
                  <c:v>106.2</c:v>
                </c:pt>
                <c:pt idx="11">
                  <c:v>108.46</c:v>
                </c:pt>
                <c:pt idx="12">
                  <c:v>45.41</c:v>
                </c:pt>
                <c:pt idx="13">
                  <c:v>27.76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6EA-904D-8762-9E30AEB7CD7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1022742751"/>
        <c:axId val="1014837039"/>
      </c:lineChart>
      <c:catAx>
        <c:axId val="10227427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014837039"/>
        <c:crosses val="autoZero"/>
        <c:auto val="1"/>
        <c:lblAlgn val="ctr"/>
        <c:lblOffset val="100"/>
        <c:noMultiLvlLbl val="0"/>
      </c:catAx>
      <c:valAx>
        <c:axId val="101483703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022742751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0.8148</cdr:x>
      <cdr:y>0.37519</cdr:y>
    </cdr:from>
    <cdr:to>
      <cdr:x>0.82263</cdr:x>
      <cdr:y>0.396</cdr:y>
    </cdr:to>
    <cdr:sp macro="" textlink="">
      <cdr:nvSpPr>
        <cdr:cNvPr id="2" name="Oval 1">
          <a:extLst xmlns:a="http://schemas.openxmlformats.org/drawingml/2006/main">
            <a:ext uri="{FF2B5EF4-FFF2-40B4-BE49-F238E27FC236}">
              <a16:creationId xmlns:a16="http://schemas.microsoft.com/office/drawing/2014/main" id="{1964A592-0DEE-5440-80F0-7F713006E359}"/>
            </a:ext>
          </a:extLst>
        </cdr:cNvPr>
        <cdr:cNvSpPr/>
      </cdr:nvSpPr>
      <cdr:spPr>
        <a:xfrm xmlns:a="http://schemas.openxmlformats.org/drawingml/2006/main">
          <a:off x="9933989" y="1737023"/>
          <a:ext cx="95534" cy="96381"/>
        </a:xfrm>
        <a:prstGeom xmlns:a="http://schemas.openxmlformats.org/drawingml/2006/main" prst="ellipse">
          <a:avLst/>
        </a:prstGeom>
      </cdr:spPr>
      <cdr:style>
        <a:lnRef xmlns:a="http://schemas.openxmlformats.org/drawingml/2006/main" idx="2">
          <a:schemeClr val="dk1">
            <a:shade val="50000"/>
          </a:schemeClr>
        </a:lnRef>
        <a:fillRef xmlns:a="http://schemas.openxmlformats.org/drawingml/2006/main" idx="1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s-ES"/>
        </a:p>
      </cdr:txBody>
    </cdr:sp>
  </cdr:relSizeAnchor>
  <cdr:relSizeAnchor xmlns:cdr="http://schemas.openxmlformats.org/drawingml/2006/chartDrawing">
    <cdr:from>
      <cdr:x>0.88384</cdr:x>
      <cdr:y>0.67113</cdr:y>
    </cdr:from>
    <cdr:to>
      <cdr:x>0.89168</cdr:x>
      <cdr:y>0.69195</cdr:y>
    </cdr:to>
    <cdr:sp macro="" textlink="">
      <cdr:nvSpPr>
        <cdr:cNvPr id="3" name="Oval 2">
          <a:extLst xmlns:a="http://schemas.openxmlformats.org/drawingml/2006/main">
            <a:ext uri="{FF2B5EF4-FFF2-40B4-BE49-F238E27FC236}">
              <a16:creationId xmlns:a16="http://schemas.microsoft.com/office/drawing/2014/main" id="{2F966C4F-4FBF-1C49-8A01-98C405440963}"/>
            </a:ext>
          </a:extLst>
        </cdr:cNvPr>
        <cdr:cNvSpPr/>
      </cdr:nvSpPr>
      <cdr:spPr>
        <a:xfrm xmlns:a="http://schemas.openxmlformats.org/drawingml/2006/main">
          <a:off x="10775771" y="3107175"/>
          <a:ext cx="95534" cy="96381"/>
        </a:xfrm>
        <a:prstGeom xmlns:a="http://schemas.openxmlformats.org/drawingml/2006/main" prst="ellipse">
          <a:avLst/>
        </a:prstGeom>
      </cdr:spPr>
      <cdr:style>
        <a:lnRef xmlns:a="http://schemas.openxmlformats.org/drawingml/2006/main" idx="2">
          <a:schemeClr val="dk1">
            <a:shade val="50000"/>
          </a:schemeClr>
        </a:lnRef>
        <a:fillRef xmlns:a="http://schemas.openxmlformats.org/drawingml/2006/main" idx="1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s-ES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62F7C2-CF49-1D48-97AA-3053DD25FA23}" type="datetimeFigureOut">
              <a:rPr lang="es-ES" smtClean="0"/>
              <a:t>16/1/19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2FF7B0-0938-3B45-B8C7-200828568F8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3064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FF7B0-0938-3B45-B8C7-200828568F80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7931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FF7B0-0938-3B45-B8C7-200828568F80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3955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FF7B0-0938-3B45-B8C7-200828568F80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2875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FF7B0-0938-3B45-B8C7-200828568F80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3480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FF7B0-0938-3B45-B8C7-200828568F80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0011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FF7B0-0938-3B45-B8C7-200828568F80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3779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FF7B0-0938-3B45-B8C7-200828568F80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6898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AC8B2-30A7-47A5-A1A4-715943143F60}" type="datetimeFigureOut">
              <a:rPr lang="es-ES" smtClean="0"/>
              <a:t>16/1/19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FE2B7-CAA9-4B21-979A-4E625559CD1A}" type="slidenum">
              <a:rPr lang="es-ES" smtClean="0"/>
              <a:t>‹#›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606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AC8B2-30A7-47A5-A1A4-715943143F60}" type="datetimeFigureOut">
              <a:rPr lang="es-ES" smtClean="0"/>
              <a:t>16/1/19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FE2B7-CAA9-4B21-979A-4E625559CD1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716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AC8B2-30A7-47A5-A1A4-715943143F60}" type="datetimeFigureOut">
              <a:rPr lang="es-ES" smtClean="0"/>
              <a:t>16/1/19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FE2B7-CAA9-4B21-979A-4E625559CD1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3680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AC8B2-30A7-47A5-A1A4-715943143F60}" type="datetimeFigureOut">
              <a:rPr lang="es-ES" smtClean="0"/>
              <a:t>16/1/19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FE2B7-CAA9-4B21-979A-4E625559CD1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714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AC8B2-30A7-47A5-A1A4-715943143F60}" type="datetimeFigureOut">
              <a:rPr lang="es-ES" smtClean="0"/>
              <a:t>16/1/19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FE2B7-CAA9-4B21-979A-4E625559CD1A}" type="slidenum">
              <a:rPr lang="es-ES" smtClean="0"/>
              <a:t>‹#›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313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AC8B2-30A7-47A5-A1A4-715943143F60}" type="datetimeFigureOut">
              <a:rPr lang="es-ES" smtClean="0"/>
              <a:t>16/1/19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FE2B7-CAA9-4B21-979A-4E625559CD1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6692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AC8B2-30A7-47A5-A1A4-715943143F60}" type="datetimeFigureOut">
              <a:rPr lang="es-ES" smtClean="0"/>
              <a:t>16/1/19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FE2B7-CAA9-4B21-979A-4E625559CD1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528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AC8B2-30A7-47A5-A1A4-715943143F60}" type="datetimeFigureOut">
              <a:rPr lang="es-ES" smtClean="0"/>
              <a:t>16/1/19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FE2B7-CAA9-4B21-979A-4E625559CD1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7893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AC8B2-30A7-47A5-A1A4-715943143F60}" type="datetimeFigureOut">
              <a:rPr lang="es-ES" smtClean="0"/>
              <a:t>16/1/19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FE2B7-CAA9-4B21-979A-4E625559CD1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3116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7AAC8B2-30A7-47A5-A1A4-715943143F60}" type="datetimeFigureOut">
              <a:rPr lang="es-ES" smtClean="0"/>
              <a:t>16/1/19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44FE2B7-CAA9-4B21-979A-4E625559CD1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4935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AC8B2-30A7-47A5-A1A4-715943143F60}" type="datetimeFigureOut">
              <a:rPr lang="es-ES" smtClean="0"/>
              <a:t>16/1/19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FE2B7-CAA9-4B21-979A-4E625559CD1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3034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7AAC8B2-30A7-47A5-A1A4-715943143F60}" type="datetimeFigureOut">
              <a:rPr lang="es-ES" smtClean="0"/>
              <a:t>16/1/19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44FE2B7-CAA9-4B21-979A-4E625559CD1A}" type="slidenum">
              <a:rPr lang="es-ES" smtClean="0"/>
              <a:t>‹#›</a:t>
            </a:fld>
            <a:endParaRPr lang="es-E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835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1F5490-3F86-40A3-A915-1C4228CE52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1663716"/>
            <a:ext cx="8454766" cy="2387568"/>
          </a:xfrm>
        </p:spPr>
        <p:txBody>
          <a:bodyPr>
            <a:normAutofit/>
          </a:bodyPr>
          <a:lstStyle/>
          <a:p>
            <a:r>
              <a:rPr lang="es-ES" sz="5400" b="1" dirty="0">
                <a:ea typeface="Cambria" panose="02040503050406030204" pitchFamily="18" charset="0"/>
                <a:cs typeface="Arial" panose="020B0604020202020204" pitchFamily="34" charset="0"/>
              </a:rPr>
              <a:t>Guerras comerciales, crisis económica y cómo afecta al flujo de exportaciones</a:t>
            </a:r>
            <a:endParaRPr lang="es-ES" sz="4000" b="1" dirty="0"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5B664B-73D2-46B5-9486-B8A849CD46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Análisis de Redes Sociales</a:t>
            </a:r>
          </a:p>
          <a:p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4550AA3-1082-4F16-9FCF-8C276C35B888}"/>
              </a:ext>
            </a:extLst>
          </p:cNvPr>
          <p:cNvSpPr txBox="1"/>
          <p:nvPr/>
        </p:nvSpPr>
        <p:spPr>
          <a:xfrm>
            <a:off x="8534521" y="4455620"/>
            <a:ext cx="26239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dirty="0"/>
              <a:t>Diego Acuña Berger</a:t>
            </a:r>
          </a:p>
          <a:p>
            <a:pPr algn="r"/>
            <a:r>
              <a:rPr lang="es-ES" sz="1400" dirty="0"/>
              <a:t>Daniel Calle Sánchez</a:t>
            </a:r>
          </a:p>
          <a:p>
            <a:pPr algn="r"/>
            <a:r>
              <a:rPr lang="es-ES" sz="1400" dirty="0" err="1"/>
              <a:t>Zihao</a:t>
            </a:r>
            <a:r>
              <a:rPr lang="es-ES" sz="1400"/>
              <a:t> Hong</a:t>
            </a:r>
            <a:endParaRPr lang="es-ES" sz="1100"/>
          </a:p>
        </p:txBody>
      </p:sp>
    </p:spTree>
    <p:extLst>
      <p:ext uri="{BB962C8B-B14F-4D97-AF65-F5344CB8AC3E}">
        <p14:creationId xmlns:p14="http://schemas.microsoft.com/office/powerpoint/2010/main" val="2397546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CCA0-227E-DB4D-BA2F-D93F39C8B1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7200"/>
              <a:t>Exportaciones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E7F9EF44-A8BF-8944-AE60-796B3829C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/>
              <a:t>Análisis de Redes Sociales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7400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A9C236-2F32-0546-959F-634D5E03F6E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398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3FE9263-01E3-E54B-BAE0-EBDCE48A17C0}"/>
              </a:ext>
            </a:extLst>
          </p:cNvPr>
          <p:cNvSpPr/>
          <p:nvPr/>
        </p:nvSpPr>
        <p:spPr>
          <a:xfrm>
            <a:off x="264188" y="56495"/>
            <a:ext cx="29097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2000</a:t>
            </a:r>
            <a:endParaRPr lang="en-US" sz="5400" b="1" cap="none" spc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1235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10E7D0-D360-CF42-B8A7-CE8BCD813C7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398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9AA695D-F800-0F4B-99AD-2779F1C8A390}"/>
              </a:ext>
            </a:extLst>
          </p:cNvPr>
          <p:cNvSpPr/>
          <p:nvPr/>
        </p:nvSpPr>
        <p:spPr>
          <a:xfrm>
            <a:off x="264188" y="56495"/>
            <a:ext cx="29097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2008</a:t>
            </a:r>
            <a:endParaRPr lang="en-US" sz="5400" b="1" cap="none" spc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8329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CF17D8-59B1-0A47-AF4C-F27BF0D7302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398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FB2ED4F-1E99-834D-B5D3-5501D5439DF0}"/>
              </a:ext>
            </a:extLst>
          </p:cNvPr>
          <p:cNvSpPr/>
          <p:nvPr/>
        </p:nvSpPr>
        <p:spPr>
          <a:xfrm>
            <a:off x="264188" y="56495"/>
            <a:ext cx="29097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2016</a:t>
            </a:r>
            <a:endParaRPr lang="en-US" sz="5400" b="1" cap="none" spc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40517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CCA0-227E-DB4D-BA2F-D93F39C8B1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7200"/>
              <a:t>Intermediación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E7F9EF44-A8BF-8944-AE60-796B3829C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/>
              <a:t>Análisis de Redes Sociales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817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lh4.googleusercontent.com/Zs9GThBe8pb44UorrMsEDF3EKFEMVL6DUF1-feRdnhAWRlIm-mpZsP_PFyXexYcbkLuWWFdKKCHpgLU870kFBL6OBWBrS7Kc53FmxPNXtTLHjvSJLKD_gbl6axvG9v9LqL88qgsj">
            <a:extLst>
              <a:ext uri="{FF2B5EF4-FFF2-40B4-BE49-F238E27FC236}">
                <a16:creationId xmlns:a16="http://schemas.microsoft.com/office/drawing/2014/main" id="{E68FB05E-2CA9-5B4E-BEC5-0EAC92B69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33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75792D0-F5E1-6A4F-BE66-75A7D8C63B4B}"/>
              </a:ext>
            </a:extLst>
          </p:cNvPr>
          <p:cNvSpPr/>
          <p:nvPr/>
        </p:nvSpPr>
        <p:spPr>
          <a:xfrm>
            <a:off x="1142010" y="4381607"/>
            <a:ext cx="29097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2000</a:t>
            </a:r>
            <a:endParaRPr lang="en-US" sz="5400" b="1" cap="none" spc="0" dirty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72917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lh5.googleusercontent.com/QxQT4x8yIsWbda9vWbfORDkAWSvQrmer7V1LVjLeCe3s8lst2gB_NH5MRdmjtgaUn5Y0CqDTthiOXCHXla3HjilEtHbYVvoxqq36KXZydV8tnPGWcUoxFe3Vp8DF5FNVpY_Auk8y">
            <a:extLst>
              <a:ext uri="{FF2B5EF4-FFF2-40B4-BE49-F238E27FC236}">
                <a16:creationId xmlns:a16="http://schemas.microsoft.com/office/drawing/2014/main" id="{76A28C55-5ED7-9047-9F7A-D946A551F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36" y="1"/>
            <a:ext cx="12210136" cy="632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7A12185-508B-A64F-8DEE-59AAC43ACB81}"/>
              </a:ext>
            </a:extLst>
          </p:cNvPr>
          <p:cNvSpPr/>
          <p:nvPr/>
        </p:nvSpPr>
        <p:spPr>
          <a:xfrm>
            <a:off x="1142010" y="4381607"/>
            <a:ext cx="29097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2008</a:t>
            </a:r>
            <a:endParaRPr lang="en-US" sz="5400" b="1" cap="none" spc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2844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lh4.googleusercontent.com/qZ60bl95tZqlnlARnP4S8Jw4dMz0zmNcf97Z8Lj8yzvEhlMgdcbjLB7n0DfAOOleW1HRMh0Jv_6fcG_sP5CpHk0hhQucgr-KudULOP1U_OMwumCyKR3q3AyOfzDM4RZ13r9R6KSQ">
            <a:extLst>
              <a:ext uri="{FF2B5EF4-FFF2-40B4-BE49-F238E27FC236}">
                <a16:creationId xmlns:a16="http://schemas.microsoft.com/office/drawing/2014/main" id="{0B4EDB6F-EEF6-9749-A1F8-63A946699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42" y="0"/>
            <a:ext cx="12196542" cy="634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8EC967-C6A3-854A-B415-312C921FB1D0}"/>
              </a:ext>
            </a:extLst>
          </p:cNvPr>
          <p:cNvSpPr/>
          <p:nvPr/>
        </p:nvSpPr>
        <p:spPr>
          <a:xfrm>
            <a:off x="1142010" y="4381607"/>
            <a:ext cx="29097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2016</a:t>
            </a:r>
            <a:endParaRPr lang="en-US" sz="5400" b="1" cap="none" spc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71845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CCA0-227E-DB4D-BA2F-D93F39C8B1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7200"/>
              <a:t>Guerras comerciales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E7F9EF44-A8BF-8944-AE60-796B3829C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/>
              <a:t>Análisis de Redes Sociales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5243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lh6.googleusercontent.com/myAa6WqdlepBNumpy5IVgdlvXsvq5xThIj3OvWwwPipJo3r2Cm4iNOlyjopn5IRcSmnpwkH8WZqFY7L3ai6v2t3DF5iwJNECq62fbUBPYTfRAvFgEA_-8u5zENgKZ6nROqr06i7V">
            <a:extLst>
              <a:ext uri="{FF2B5EF4-FFF2-40B4-BE49-F238E27FC236}">
                <a16:creationId xmlns:a16="http://schemas.microsoft.com/office/drawing/2014/main" id="{37C1B967-153C-334F-B553-2F4BC9173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892" y="-12425"/>
            <a:ext cx="12213892" cy="636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A5464B6-18D6-DC48-B026-0C1984F28675}"/>
              </a:ext>
            </a:extLst>
          </p:cNvPr>
          <p:cNvSpPr/>
          <p:nvPr/>
        </p:nvSpPr>
        <p:spPr>
          <a:xfrm>
            <a:off x="93498" y="1053191"/>
            <a:ext cx="290977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2000</a:t>
            </a:r>
          </a:p>
          <a:p>
            <a:pPr algn="ctr"/>
            <a:r>
              <a:rPr lang="en-US" sz="5400" b="1" cap="none" spc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Antes</a:t>
            </a:r>
          </a:p>
        </p:txBody>
      </p:sp>
    </p:spTree>
    <p:extLst>
      <p:ext uri="{BB962C8B-B14F-4D97-AF65-F5344CB8AC3E}">
        <p14:creationId xmlns:p14="http://schemas.microsoft.com/office/powerpoint/2010/main" val="3982989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1F5490-3F86-40A3-A915-1C4228CE52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1663716"/>
            <a:ext cx="8454766" cy="2387568"/>
          </a:xfrm>
        </p:spPr>
        <p:txBody>
          <a:bodyPr>
            <a:normAutofit/>
          </a:bodyPr>
          <a:lstStyle/>
          <a:p>
            <a:r>
              <a:rPr lang="es-ES" sz="5400" b="1">
                <a:ea typeface="Cambria" panose="02040503050406030204" pitchFamily="18" charset="0"/>
                <a:cs typeface="Arial" panose="020B0604020202020204" pitchFamily="34" charset="0"/>
              </a:rPr>
              <a:t>Obtención de datos</a:t>
            </a:r>
            <a:endParaRPr lang="es-ES" sz="4000" b="1"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5B664B-73D2-46B5-9486-B8A849CD46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/>
              <a:t>Análisis de Redes Sociales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21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lh5.googleusercontent.com/RhpCvStfzYwojn1ewCzwR5seec2LPMqt9FZygkzJJYAaiX7L-jFgG9ipQLK_jsWhdEmSIb-4ovoVKkrpibZ3mgAlJD2a5w-4Z5-i5LgTPTU2DlLK-TWjQJxYkzFNCf09-e9j_XJT">
            <a:extLst>
              <a:ext uri="{FF2B5EF4-FFF2-40B4-BE49-F238E27FC236}">
                <a16:creationId xmlns:a16="http://schemas.microsoft.com/office/drawing/2014/main" id="{A97B492F-79C6-6147-A0F4-55F6CBD5C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30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8176874-179C-014E-BB68-CF938620A818}"/>
              </a:ext>
            </a:extLst>
          </p:cNvPr>
          <p:cNvSpPr/>
          <p:nvPr/>
        </p:nvSpPr>
        <p:spPr>
          <a:xfrm>
            <a:off x="386106" y="93071"/>
            <a:ext cx="594154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2000. </a:t>
            </a:r>
            <a:r>
              <a:rPr lang="en-US" sz="5400" b="1" cap="none" spc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Después</a:t>
            </a:r>
            <a:endParaRPr lang="en-US" sz="5400" b="1" cap="none" spc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2387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lh3.googleusercontent.com/AyeFLS5jysFQ0Q8ZOx5tVc6UrUOdWXnAho24LUWe-q2tzJqaPAc0bqfWLdIa2GRj4XDOVvWT8kNWUJrersc1DuYvdXi1vcyt0Rpehqp0JenbzCVzQtM3uax7lhpLIPJms_GvWTiF">
            <a:extLst>
              <a:ext uri="{FF2B5EF4-FFF2-40B4-BE49-F238E27FC236}">
                <a16:creationId xmlns:a16="http://schemas.microsoft.com/office/drawing/2014/main" id="{52E99AE3-D063-B44B-9E2D-5B20EE4BE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321" y="-14977"/>
            <a:ext cx="12204321" cy="636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460893-1892-7847-A884-8C82A32A326B}"/>
              </a:ext>
            </a:extLst>
          </p:cNvPr>
          <p:cNvSpPr/>
          <p:nvPr/>
        </p:nvSpPr>
        <p:spPr>
          <a:xfrm>
            <a:off x="6388608" y="44303"/>
            <a:ext cx="51816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2000. </a:t>
            </a:r>
            <a:r>
              <a:rPr lang="en-US" sz="5400" b="1" cap="none" spc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Antes</a:t>
            </a:r>
          </a:p>
        </p:txBody>
      </p:sp>
    </p:spTree>
    <p:extLst>
      <p:ext uri="{BB962C8B-B14F-4D97-AF65-F5344CB8AC3E}">
        <p14:creationId xmlns:p14="http://schemas.microsoft.com/office/powerpoint/2010/main" val="499024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https://lh6.googleusercontent.com/fm9ZiriWBr81OIYPM3iW9qax7bsWLH4sGwBlJjP_r6bMExR8qcCq9IKa_2Q35jMaK2cOglEx7EuYhsDTknh77dd5KQFPOhS0ccZBJYRWf5PyxJEr_Eq8Cz3EfUr2AWAG1o-Xf74s">
            <a:extLst>
              <a:ext uri="{FF2B5EF4-FFF2-40B4-BE49-F238E27FC236}">
                <a16:creationId xmlns:a16="http://schemas.microsoft.com/office/drawing/2014/main" id="{0DAD3ECA-6887-184D-9921-1F08BC25B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33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8A2338-09E4-CA4F-A26B-10D35B0D1610}"/>
              </a:ext>
            </a:extLst>
          </p:cNvPr>
          <p:cNvSpPr/>
          <p:nvPr/>
        </p:nvSpPr>
        <p:spPr>
          <a:xfrm>
            <a:off x="4711807" y="0"/>
            <a:ext cx="56781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2000. </a:t>
            </a:r>
            <a:r>
              <a:rPr lang="en-US" sz="5400" b="1" cap="none" spc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Después</a:t>
            </a:r>
            <a:endParaRPr lang="en-US" sz="5400" b="1" cap="none" spc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81616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CCA0-227E-DB4D-BA2F-D93F39C8B1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7200"/>
              <a:t>Comunidades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E7F9EF44-A8BF-8944-AE60-796B3829C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/>
              <a:t>Análisis de Redes Sociales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2937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63E356-3AC1-394C-B263-2A24588E6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032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9A07D3-5D06-B74F-855D-171A7501D125}"/>
              </a:ext>
            </a:extLst>
          </p:cNvPr>
          <p:cNvSpPr/>
          <p:nvPr/>
        </p:nvSpPr>
        <p:spPr>
          <a:xfrm>
            <a:off x="170688" y="93071"/>
            <a:ext cx="29097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2000</a:t>
            </a:r>
            <a:endParaRPr lang="en-US" sz="5400" b="1" cap="none" spc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5369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A34A22-DE29-0A45-8F59-2A3A3A79C1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398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B85DF2-245B-1B44-BC27-3FD316014CAD}"/>
              </a:ext>
            </a:extLst>
          </p:cNvPr>
          <p:cNvSpPr/>
          <p:nvPr/>
        </p:nvSpPr>
        <p:spPr>
          <a:xfrm>
            <a:off x="170688" y="93071"/>
            <a:ext cx="29097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2008</a:t>
            </a:r>
            <a:endParaRPr lang="en-US" sz="5400" b="1" cap="none" spc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89694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A802F8-688C-4745-ABBD-677D3941B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398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8E46ED-43AF-4746-9895-180952FD3F94}"/>
              </a:ext>
            </a:extLst>
          </p:cNvPr>
          <p:cNvSpPr/>
          <p:nvPr/>
        </p:nvSpPr>
        <p:spPr>
          <a:xfrm>
            <a:off x="170688" y="93071"/>
            <a:ext cx="29097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2016</a:t>
            </a:r>
            <a:endParaRPr lang="en-US" sz="5400" b="1" cap="none" spc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183587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D10F6E-527F-1F46-8CE5-0F399103E93F}"/>
              </a:ext>
            </a:extLst>
          </p:cNvPr>
          <p:cNvSpPr/>
          <p:nvPr/>
        </p:nvSpPr>
        <p:spPr>
          <a:xfrm>
            <a:off x="394453" y="595778"/>
            <a:ext cx="6298840" cy="1323439"/>
          </a:xfrm>
          <a:prstGeom prst="rect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Textiles y </a:t>
            </a:r>
            <a:r>
              <a:rPr lang="en-US" sz="8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Ropa</a:t>
            </a:r>
            <a:endParaRPr lang="en-US" sz="8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6" name="Picture 2" descr="https://businessextest.s3.ap-south-1.amazonaws.com/article/pics/0620/MPvqFXQgxOqt7LiOXZjq5CfgCIXMnWt53Ox3Rp5s.jpeg">
            <a:extLst>
              <a:ext uri="{FF2B5EF4-FFF2-40B4-BE49-F238E27FC236}">
                <a16:creationId xmlns:a16="http://schemas.microsoft.com/office/drawing/2014/main" id="{7B6AD353-3A90-9E40-BFD5-BDA89B3C0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53" y="2361456"/>
            <a:ext cx="6298840" cy="353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livemint.com/rf/Image-621x414/LiveMint/Period2/2018/02/02/Photos/Processed/textileindustry-kvm--621x414@LiveMint.jpg">
            <a:extLst>
              <a:ext uri="{FF2B5EF4-FFF2-40B4-BE49-F238E27FC236}">
                <a16:creationId xmlns:a16="http://schemas.microsoft.com/office/drawing/2014/main" id="{C717819D-EB8B-994D-9C28-945F19E888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79" r="14010"/>
          <a:stretch/>
        </p:blipFill>
        <p:spPr bwMode="auto">
          <a:xfrm>
            <a:off x="7403740" y="595778"/>
            <a:ext cx="4393807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477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CCA0-227E-DB4D-BA2F-D93F39C8B1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7200"/>
              <a:t>Exportaciones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E7F9EF44-A8BF-8944-AE60-796B3829C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/>
              <a:t>Análisis de Redes Sociales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26287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544280-CB17-3C4B-B868-D60F612B79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30"/>
          <a:stretch/>
        </p:blipFill>
        <p:spPr>
          <a:xfrm>
            <a:off x="917" y="0"/>
            <a:ext cx="12191083" cy="630078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CB4C0E-4DE7-D643-9677-E6D951F70FC0}"/>
              </a:ext>
            </a:extLst>
          </p:cNvPr>
          <p:cNvSpPr/>
          <p:nvPr/>
        </p:nvSpPr>
        <p:spPr>
          <a:xfrm>
            <a:off x="-86854" y="234916"/>
            <a:ext cx="36981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2000</a:t>
            </a:r>
          </a:p>
        </p:txBody>
      </p:sp>
    </p:spTree>
    <p:extLst>
      <p:ext uri="{BB962C8B-B14F-4D97-AF65-F5344CB8AC3E}">
        <p14:creationId xmlns:p14="http://schemas.microsoft.com/office/powerpoint/2010/main" val="2694554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02DA5A-C9C1-B54D-8327-726AF6978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781" y="3318998"/>
            <a:ext cx="6540877" cy="28125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841AA8-5F10-5F4B-8A89-62965AD50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30555"/>
            <a:ext cx="6107527" cy="1807828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0BECF30B-3220-D644-A866-CE3A096F1503}"/>
              </a:ext>
            </a:extLst>
          </p:cNvPr>
          <p:cNvSpPr/>
          <p:nvPr/>
        </p:nvSpPr>
        <p:spPr>
          <a:xfrm rot="7996710">
            <a:off x="1661438" y="2662377"/>
            <a:ext cx="2573906" cy="668740"/>
          </a:xfrm>
          <a:prstGeom prst="rightArrow">
            <a:avLst>
              <a:gd name="adj1" fmla="val 41557"/>
              <a:gd name="adj2" fmla="val 50000"/>
            </a:avLst>
          </a:prstGeom>
          <a:solidFill>
            <a:srgbClr val="9B2D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29B8E9-3D36-D344-9A32-89C76798FB4D}"/>
              </a:ext>
            </a:extLst>
          </p:cNvPr>
          <p:cNvSpPr/>
          <p:nvPr/>
        </p:nvSpPr>
        <p:spPr>
          <a:xfrm>
            <a:off x="3704480" y="153198"/>
            <a:ext cx="2869939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>
                <a:ln w="0"/>
                <a:solidFill>
                  <a:srgbClr val="90807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</a:t>
            </a:r>
            <a:r>
              <a:rPr lang="en-US" sz="8800">
                <a:ln w="0"/>
                <a:solidFill>
                  <a:srgbClr val="785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</a:t>
            </a:r>
            <a:r>
              <a:rPr lang="en-US" sz="88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</a:t>
            </a:r>
            <a:r>
              <a:rPr lang="en-US" sz="8800">
                <a:ln w="0"/>
                <a:solidFill>
                  <a:srgbClr val="2868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598CFE-3483-2042-9A09-32CD90C02EC5}"/>
              </a:ext>
            </a:extLst>
          </p:cNvPr>
          <p:cNvSpPr/>
          <p:nvPr/>
        </p:nvSpPr>
        <p:spPr>
          <a:xfrm>
            <a:off x="3547907" y="1368915"/>
            <a:ext cx="511924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rgbClr val="BB4E4D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World Integrated Trade Solution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39C8F78C-7D7C-6345-98A6-0C25BDE9E832}"/>
              </a:ext>
            </a:extLst>
          </p:cNvPr>
          <p:cNvSpPr/>
          <p:nvPr/>
        </p:nvSpPr>
        <p:spPr>
          <a:xfrm rot="2939699">
            <a:off x="7117103" y="2686800"/>
            <a:ext cx="2573906" cy="668740"/>
          </a:xfrm>
          <a:prstGeom prst="rightArrow">
            <a:avLst>
              <a:gd name="adj1" fmla="val 41557"/>
              <a:gd name="adj2" fmla="val 50000"/>
            </a:avLst>
          </a:prstGeom>
          <a:solidFill>
            <a:srgbClr val="9B2D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1490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39E033-945E-9344-806C-AE0BCDC9F5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27"/>
          <a:stretch/>
        </p:blipFill>
        <p:spPr>
          <a:xfrm>
            <a:off x="0" y="0"/>
            <a:ext cx="12042493" cy="63082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80EE949-ACE7-B245-92F5-79BE433E37EA}"/>
              </a:ext>
            </a:extLst>
          </p:cNvPr>
          <p:cNvSpPr/>
          <p:nvPr/>
        </p:nvSpPr>
        <p:spPr>
          <a:xfrm>
            <a:off x="-86854" y="234916"/>
            <a:ext cx="36981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2008</a:t>
            </a:r>
          </a:p>
        </p:txBody>
      </p:sp>
    </p:spTree>
    <p:extLst>
      <p:ext uri="{BB962C8B-B14F-4D97-AF65-F5344CB8AC3E}">
        <p14:creationId xmlns:p14="http://schemas.microsoft.com/office/powerpoint/2010/main" val="3849158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8BFA2C-A592-7E4D-83B2-0A34B44F9F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01"/>
          <a:stretch/>
        </p:blipFill>
        <p:spPr>
          <a:xfrm>
            <a:off x="0" y="0"/>
            <a:ext cx="12010106" cy="62619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70B60B-D276-4842-B6BF-51F7CA452FCC}"/>
              </a:ext>
            </a:extLst>
          </p:cNvPr>
          <p:cNvSpPr/>
          <p:nvPr/>
        </p:nvSpPr>
        <p:spPr>
          <a:xfrm>
            <a:off x="-86854" y="234916"/>
            <a:ext cx="36981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1268912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CCA0-227E-DB4D-BA2F-D93F39C8B1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7200"/>
              <a:t>Intermediación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E7F9EF44-A8BF-8944-AE60-796B3829C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/>
              <a:t>Análisis de Redes Sociales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1195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86BBA3-8CE7-A743-8638-0138148DBD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2" b="8354"/>
          <a:stretch/>
        </p:blipFill>
        <p:spPr>
          <a:xfrm>
            <a:off x="342533" y="0"/>
            <a:ext cx="11347897" cy="62850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35D8E0-87FA-DB43-8EFB-CBE96118A3E8}"/>
              </a:ext>
            </a:extLst>
          </p:cNvPr>
          <p:cNvSpPr/>
          <p:nvPr/>
        </p:nvSpPr>
        <p:spPr>
          <a:xfrm>
            <a:off x="-86854" y="234916"/>
            <a:ext cx="36981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2000</a:t>
            </a:r>
          </a:p>
        </p:txBody>
      </p:sp>
    </p:spTree>
    <p:extLst>
      <p:ext uri="{BB962C8B-B14F-4D97-AF65-F5344CB8AC3E}">
        <p14:creationId xmlns:p14="http://schemas.microsoft.com/office/powerpoint/2010/main" val="21611790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AE2B4F-2C84-E044-82B9-CEDB41FA52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0" b="8692"/>
          <a:stretch/>
        </p:blipFill>
        <p:spPr>
          <a:xfrm>
            <a:off x="355437" y="1"/>
            <a:ext cx="11369717" cy="62619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05186D-3793-E945-8A80-B402788D6CF5}"/>
              </a:ext>
            </a:extLst>
          </p:cNvPr>
          <p:cNvSpPr/>
          <p:nvPr/>
        </p:nvSpPr>
        <p:spPr>
          <a:xfrm>
            <a:off x="-86854" y="234916"/>
            <a:ext cx="36981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2008</a:t>
            </a:r>
          </a:p>
        </p:txBody>
      </p:sp>
    </p:spTree>
    <p:extLst>
      <p:ext uri="{BB962C8B-B14F-4D97-AF65-F5344CB8AC3E}">
        <p14:creationId xmlns:p14="http://schemas.microsoft.com/office/powerpoint/2010/main" val="31369140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8D7CCA-9F3F-0A40-AAA4-78EBDA698E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3" b="8523"/>
          <a:stretch/>
        </p:blipFill>
        <p:spPr>
          <a:xfrm>
            <a:off x="348029" y="0"/>
            <a:ext cx="11388700" cy="62734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A74206-020B-B347-B022-3611CB524955}"/>
              </a:ext>
            </a:extLst>
          </p:cNvPr>
          <p:cNvSpPr/>
          <p:nvPr/>
        </p:nvSpPr>
        <p:spPr>
          <a:xfrm>
            <a:off x="-86854" y="234916"/>
            <a:ext cx="36981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5990830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CCA0-227E-DB4D-BA2F-D93F39C8B1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7200"/>
              <a:t>Comunidades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E7F9EF44-A8BF-8944-AE60-796B3829C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/>
              <a:t>Análisis de Redes Sociales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92011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2E55BB-0D69-4646-92C0-160BBD5DB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27" y="0"/>
            <a:ext cx="10374145" cy="61886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1E9CCD1-99B5-994D-917D-F04CF8454656}"/>
              </a:ext>
            </a:extLst>
          </p:cNvPr>
          <p:cNvSpPr/>
          <p:nvPr/>
        </p:nvSpPr>
        <p:spPr>
          <a:xfrm>
            <a:off x="-86854" y="234916"/>
            <a:ext cx="36981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2000</a:t>
            </a:r>
          </a:p>
        </p:txBody>
      </p:sp>
    </p:spTree>
    <p:extLst>
      <p:ext uri="{BB962C8B-B14F-4D97-AF65-F5344CB8AC3E}">
        <p14:creationId xmlns:p14="http://schemas.microsoft.com/office/powerpoint/2010/main" val="36566087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9A15EF-E542-1B45-9C48-A531E396D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60" y="0"/>
            <a:ext cx="10612879" cy="634122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47772E-D3CB-904A-8436-7A446300ED1B}"/>
              </a:ext>
            </a:extLst>
          </p:cNvPr>
          <p:cNvSpPr/>
          <p:nvPr/>
        </p:nvSpPr>
        <p:spPr>
          <a:xfrm>
            <a:off x="-86854" y="234916"/>
            <a:ext cx="36981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2008</a:t>
            </a:r>
          </a:p>
        </p:txBody>
      </p:sp>
    </p:spTree>
    <p:extLst>
      <p:ext uri="{BB962C8B-B14F-4D97-AF65-F5344CB8AC3E}">
        <p14:creationId xmlns:p14="http://schemas.microsoft.com/office/powerpoint/2010/main" val="36774213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39D256-AE27-7849-A7AE-9BE0FE96C4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0"/>
          <a:stretch/>
        </p:blipFill>
        <p:spPr>
          <a:xfrm>
            <a:off x="813588" y="0"/>
            <a:ext cx="10425430" cy="62336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0D056C-628E-8843-A9FC-8DE74EDEC093}"/>
              </a:ext>
            </a:extLst>
          </p:cNvPr>
          <p:cNvSpPr/>
          <p:nvPr/>
        </p:nvSpPr>
        <p:spPr>
          <a:xfrm>
            <a:off x="-86854" y="234916"/>
            <a:ext cx="36981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2459092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DCE5FBA-F7B5-46C2-A470-EFAA2D41F2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599"/>
          <a:stretch/>
        </p:blipFill>
        <p:spPr>
          <a:xfrm>
            <a:off x="47435" y="0"/>
            <a:ext cx="12097129" cy="3429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D77349B-50F9-47E0-A338-9B8AE4724F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72" b="45827"/>
          <a:stretch/>
        </p:blipFill>
        <p:spPr>
          <a:xfrm>
            <a:off x="0" y="3429000"/>
            <a:ext cx="12192000" cy="290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631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CCA0-227E-DB4D-BA2F-D93F39C8B1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7200" dirty="0"/>
              <a:t>Guerras comerciales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E7F9EF44-A8BF-8944-AE60-796B3829C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/>
              <a:t>Análisis de Redes Sociales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88971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CCA0-227E-DB4D-BA2F-D93F39C8B1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7200" dirty="0"/>
              <a:t>Exportaciones sin EE. UU.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E7F9EF44-A8BF-8944-AE60-796B3829C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/>
              <a:t>Análisis de Redes Sociales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12861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8FC3C6-E675-A142-A8BD-EE3A4E3585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8"/>
          <a:stretch/>
        </p:blipFill>
        <p:spPr>
          <a:xfrm>
            <a:off x="347869" y="0"/>
            <a:ext cx="11496261" cy="6319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D7CA7B-5587-DA40-88B4-1EBD1FBBD40E}"/>
              </a:ext>
            </a:extLst>
          </p:cNvPr>
          <p:cNvSpPr/>
          <p:nvPr/>
        </p:nvSpPr>
        <p:spPr>
          <a:xfrm>
            <a:off x="-86854" y="234916"/>
            <a:ext cx="36981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2000</a:t>
            </a:r>
          </a:p>
        </p:txBody>
      </p:sp>
    </p:spTree>
    <p:extLst>
      <p:ext uri="{BB962C8B-B14F-4D97-AF65-F5344CB8AC3E}">
        <p14:creationId xmlns:p14="http://schemas.microsoft.com/office/powerpoint/2010/main" val="42271849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992681-17E4-C149-A0F4-0AD9D02206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8"/>
          <a:stretch/>
        </p:blipFill>
        <p:spPr>
          <a:xfrm>
            <a:off x="353524" y="0"/>
            <a:ext cx="11484952" cy="6319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6B899A4-1B0B-AD48-9855-7A51AFBCBCDE}"/>
              </a:ext>
            </a:extLst>
          </p:cNvPr>
          <p:cNvSpPr/>
          <p:nvPr/>
        </p:nvSpPr>
        <p:spPr>
          <a:xfrm>
            <a:off x="-86854" y="234916"/>
            <a:ext cx="36981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2008</a:t>
            </a:r>
          </a:p>
        </p:txBody>
      </p:sp>
    </p:spTree>
    <p:extLst>
      <p:ext uri="{BB962C8B-B14F-4D97-AF65-F5344CB8AC3E}">
        <p14:creationId xmlns:p14="http://schemas.microsoft.com/office/powerpoint/2010/main" val="14758063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6CA006-A861-EA4B-96BB-8C69C8592B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54"/>
          <a:stretch/>
        </p:blipFill>
        <p:spPr>
          <a:xfrm>
            <a:off x="232654" y="0"/>
            <a:ext cx="11518348" cy="62850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0A4B3E-3850-364C-9526-C6706BCA0D00}"/>
              </a:ext>
            </a:extLst>
          </p:cNvPr>
          <p:cNvSpPr/>
          <p:nvPr/>
        </p:nvSpPr>
        <p:spPr>
          <a:xfrm>
            <a:off x="-86854" y="234916"/>
            <a:ext cx="36981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41220429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CCA0-227E-DB4D-BA2F-D93F39C8B1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7200" dirty="0"/>
              <a:t>Importaciones sin China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E7F9EF44-A8BF-8944-AE60-796B3829C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/>
              <a:t>Análisis de Redes Sociales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38065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124D1-A563-454C-AFAC-E234568153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49"/>
          <a:stretch/>
        </p:blipFill>
        <p:spPr>
          <a:xfrm>
            <a:off x="395416" y="0"/>
            <a:ext cx="11585359" cy="62648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00607D-D9F7-2C4F-8DEB-4FB8514886F8}"/>
              </a:ext>
            </a:extLst>
          </p:cNvPr>
          <p:cNvSpPr/>
          <p:nvPr/>
        </p:nvSpPr>
        <p:spPr>
          <a:xfrm>
            <a:off x="-172996" y="247273"/>
            <a:ext cx="51464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2000</a:t>
            </a:r>
          </a:p>
        </p:txBody>
      </p:sp>
    </p:spTree>
    <p:extLst>
      <p:ext uri="{BB962C8B-B14F-4D97-AF65-F5344CB8AC3E}">
        <p14:creationId xmlns:p14="http://schemas.microsoft.com/office/powerpoint/2010/main" val="25632494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050F41-ECBE-064A-B92B-43F3EBCC3F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09"/>
          <a:stretch/>
        </p:blipFill>
        <p:spPr>
          <a:xfrm>
            <a:off x="342348" y="0"/>
            <a:ext cx="11507304" cy="62401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198DF1-B311-1442-B5C7-BCDF21D999D9}"/>
              </a:ext>
            </a:extLst>
          </p:cNvPr>
          <p:cNvSpPr/>
          <p:nvPr/>
        </p:nvSpPr>
        <p:spPr>
          <a:xfrm>
            <a:off x="-172996" y="247273"/>
            <a:ext cx="51464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2008</a:t>
            </a:r>
          </a:p>
        </p:txBody>
      </p:sp>
    </p:spTree>
    <p:extLst>
      <p:ext uri="{BB962C8B-B14F-4D97-AF65-F5344CB8AC3E}">
        <p14:creationId xmlns:p14="http://schemas.microsoft.com/office/powerpoint/2010/main" val="27294372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694643-3B15-C843-B599-94C1EE3133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88"/>
          <a:stretch/>
        </p:blipFill>
        <p:spPr>
          <a:xfrm>
            <a:off x="349810" y="0"/>
            <a:ext cx="11492379" cy="62895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C42F70-4349-B440-A3CE-DD573615F192}"/>
              </a:ext>
            </a:extLst>
          </p:cNvPr>
          <p:cNvSpPr/>
          <p:nvPr/>
        </p:nvSpPr>
        <p:spPr>
          <a:xfrm>
            <a:off x="-172996" y="247273"/>
            <a:ext cx="51464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Año</a:t>
            </a:r>
            <a:r>
              <a:rPr lang="en-US" sz="5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25500709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C84B349-60FD-324D-9C0C-6CBD12BAD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004848"/>
              </p:ext>
            </p:extLst>
          </p:nvPr>
        </p:nvGraphicFramePr>
        <p:xfrm>
          <a:off x="0" y="0"/>
          <a:ext cx="12220832" cy="6376086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581665">
                  <a:extLst>
                    <a:ext uri="{9D8B030D-6E8A-4147-A177-3AD203B41FA5}">
                      <a16:colId xmlns:a16="http://schemas.microsoft.com/office/drawing/2014/main" val="1965745403"/>
                    </a:ext>
                  </a:extLst>
                </a:gridCol>
                <a:gridCol w="1878227">
                  <a:extLst>
                    <a:ext uri="{9D8B030D-6E8A-4147-A177-3AD203B41FA5}">
                      <a16:colId xmlns:a16="http://schemas.microsoft.com/office/drawing/2014/main" val="2481787129"/>
                    </a:ext>
                  </a:extLst>
                </a:gridCol>
                <a:gridCol w="1581665">
                  <a:extLst>
                    <a:ext uri="{9D8B030D-6E8A-4147-A177-3AD203B41FA5}">
                      <a16:colId xmlns:a16="http://schemas.microsoft.com/office/drawing/2014/main" val="1203880075"/>
                    </a:ext>
                  </a:extLst>
                </a:gridCol>
                <a:gridCol w="1705232">
                  <a:extLst>
                    <a:ext uri="{9D8B030D-6E8A-4147-A177-3AD203B41FA5}">
                      <a16:colId xmlns:a16="http://schemas.microsoft.com/office/drawing/2014/main" val="157520281"/>
                    </a:ext>
                  </a:extLst>
                </a:gridCol>
                <a:gridCol w="1668162">
                  <a:extLst>
                    <a:ext uri="{9D8B030D-6E8A-4147-A177-3AD203B41FA5}">
                      <a16:colId xmlns:a16="http://schemas.microsoft.com/office/drawing/2014/main" val="204757563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906281369"/>
                    </a:ext>
                  </a:extLst>
                </a:gridCol>
                <a:gridCol w="1977081">
                  <a:extLst>
                    <a:ext uri="{9D8B030D-6E8A-4147-A177-3AD203B41FA5}">
                      <a16:colId xmlns:a16="http://schemas.microsoft.com/office/drawing/2014/main" val="199527918"/>
                    </a:ext>
                  </a:extLst>
                </a:gridCol>
              </a:tblGrid>
              <a:tr h="885155"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s-ES" sz="200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Diferencias (Sin Estados Unidos - Con Estados Unidos)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 dirty="0">
                          <a:effectLst/>
                        </a:rPr>
                        <a:t>Diferencias (Con China– Sin China)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49499819"/>
                  </a:ext>
                </a:extLst>
              </a:tr>
              <a:tr h="680519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b="1" dirty="0">
                          <a:effectLst/>
                        </a:rPr>
                        <a:t>2000</a:t>
                      </a:r>
                      <a:endParaRPr lang="es-ES" sz="2000" b="1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effectLst/>
                        </a:rPr>
                        <a:t>2008</a:t>
                      </a:r>
                      <a:endParaRPr lang="es-ES" sz="2000" b="1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b="1" dirty="0">
                          <a:effectLst/>
                        </a:rPr>
                        <a:t>2016</a:t>
                      </a:r>
                      <a:endParaRPr lang="es-ES" sz="2000" b="1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b="1" dirty="0">
                          <a:effectLst/>
                        </a:rPr>
                        <a:t>2000</a:t>
                      </a:r>
                      <a:endParaRPr lang="es-ES" sz="2000" b="1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b="1" dirty="0">
                          <a:effectLst/>
                        </a:rPr>
                        <a:t>2008</a:t>
                      </a:r>
                      <a:endParaRPr lang="es-ES" sz="2000" b="1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b="1" dirty="0">
                          <a:effectLst/>
                        </a:rPr>
                        <a:t>2016</a:t>
                      </a:r>
                      <a:endParaRPr lang="es-ES" sz="2000" b="1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0930661"/>
                  </a:ext>
                </a:extLst>
              </a:tr>
              <a:tr h="88515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solidFill>
                            <a:schemeClr val="bg1"/>
                          </a:solidFill>
                          <a:effectLst/>
                        </a:rPr>
                        <a:t>Grado Medio por pesos</a:t>
                      </a:r>
                      <a:endParaRPr lang="es-ES" sz="200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-336 314,97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-465 253,7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-483 148,44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b="0" dirty="0">
                          <a:effectLst/>
                        </a:rPr>
                        <a:t>-282 826,15</a:t>
                      </a:r>
                      <a:endParaRPr lang="es-ES" sz="2000" b="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-855 329,36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-1 147 671,63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15330645"/>
                  </a:ext>
                </a:extLst>
              </a:tr>
              <a:tr h="6805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solidFill>
                            <a:schemeClr val="bg1"/>
                          </a:solidFill>
                          <a:effectLst/>
                        </a:rPr>
                        <a:t>Aristas</a:t>
                      </a:r>
                      <a:endParaRPr lang="es-ES" sz="200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-337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-344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-311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b="0" dirty="0">
                          <a:effectLst/>
                        </a:rPr>
                        <a:t>-297</a:t>
                      </a:r>
                      <a:endParaRPr lang="es-ES" sz="2000" b="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-332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-311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4720390"/>
                  </a:ext>
                </a:extLst>
              </a:tr>
              <a:tr h="88515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solidFill>
                            <a:schemeClr val="bg1"/>
                          </a:solidFill>
                          <a:effectLst/>
                        </a:rPr>
                        <a:t>Densidad del grado</a:t>
                      </a:r>
                      <a:endParaRPr lang="es-ES" sz="200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-0,004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-0,004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-0,004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b="0" dirty="0">
                          <a:effectLst/>
                        </a:rPr>
                        <a:t>-0,004</a:t>
                      </a:r>
                      <a:endParaRPr lang="es-ES" sz="2000" b="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-0,004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-0,004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631952"/>
                  </a:ext>
                </a:extLst>
              </a:tr>
              <a:tr h="140654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solidFill>
                            <a:schemeClr val="bg1"/>
                          </a:solidFill>
                          <a:effectLst/>
                        </a:rPr>
                        <a:t>Coeficiente de </a:t>
                      </a:r>
                      <a:r>
                        <a:rPr lang="es-ES" sz="2000" dirty="0" err="1">
                          <a:solidFill>
                            <a:schemeClr val="bg1"/>
                          </a:solidFill>
                          <a:effectLst/>
                        </a:rPr>
                        <a:t>Clustering</a:t>
                      </a:r>
                      <a:endParaRPr lang="es-ES" sz="200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-0,005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-0,004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-0,004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b="0" dirty="0">
                          <a:effectLst/>
                        </a:rPr>
                        <a:t>-0,003</a:t>
                      </a:r>
                      <a:endParaRPr lang="es-ES" sz="2000" b="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-0,003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-0,003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9326113"/>
                  </a:ext>
                </a:extLst>
              </a:tr>
              <a:tr h="95303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solidFill>
                            <a:schemeClr val="bg1"/>
                          </a:solidFill>
                          <a:effectLst/>
                        </a:rPr>
                        <a:t>Distancia media</a:t>
                      </a:r>
                      <a:endParaRPr lang="es-ES" sz="200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0,007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0,016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0,008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b="0" dirty="0">
                          <a:effectLst/>
                        </a:rPr>
                        <a:t>0,005</a:t>
                      </a:r>
                      <a:endParaRPr lang="es-ES" sz="2000" b="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0,005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0,007</a:t>
                      </a:r>
                      <a:endParaRPr lang="es-ES" sz="2000" dirty="0">
                        <a:effectLst/>
                        <a:latin typeface="Gill Sans MT" panose="020B0502020104020203" pitchFamily="34" charset="77"/>
                        <a:ea typeface="STZhongsong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20019977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8F46D6C9-9A22-6E40-B7D7-D819DD5A0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380446" y="1866743"/>
            <a:ext cx="25845910" cy="2176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5878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B45A3B7-3525-42C7-9443-5E7F93BACB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300"/>
          <a:stretch/>
        </p:blipFill>
        <p:spPr>
          <a:xfrm>
            <a:off x="0" y="0"/>
            <a:ext cx="6096000" cy="6350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FD01D81-452F-4CC5-80F1-C1C0B8DD71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49182"/>
          <a:stretch/>
        </p:blipFill>
        <p:spPr>
          <a:xfrm>
            <a:off x="6096000" y="-1"/>
            <a:ext cx="6096000" cy="634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69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18F8F1D-22AC-5443-9202-3FE52529A89D}"/>
              </a:ext>
            </a:extLst>
          </p:cNvPr>
          <p:cNvSpPr/>
          <p:nvPr/>
        </p:nvSpPr>
        <p:spPr>
          <a:xfrm>
            <a:off x="92597" y="2002420"/>
            <a:ext cx="3194613" cy="30441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b="1" err="1"/>
              <a:t>Canada</a:t>
            </a:r>
            <a:endParaRPr lang="es-ES" sz="4800" b="1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203BE80-EE79-9C41-8BA8-F4427E7FB54E}"/>
              </a:ext>
            </a:extLst>
          </p:cNvPr>
          <p:cNvSpPr/>
          <p:nvPr/>
        </p:nvSpPr>
        <p:spPr>
          <a:xfrm>
            <a:off x="8657863" y="2002420"/>
            <a:ext cx="3287209" cy="3044142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b="1" err="1"/>
              <a:t>United</a:t>
            </a:r>
            <a:r>
              <a:rPr lang="es-ES" sz="5400" b="1"/>
              <a:t> </a:t>
            </a:r>
            <a:r>
              <a:rPr lang="es-ES" sz="5400" b="1" err="1"/>
              <a:t>States</a:t>
            </a:r>
            <a:endParaRPr lang="es-ES" sz="5400" b="1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28EA276-DF46-0E4B-A8C1-25633EEC5405}"/>
              </a:ext>
            </a:extLst>
          </p:cNvPr>
          <p:cNvSpPr txBox="1">
            <a:spLocks/>
          </p:cNvSpPr>
          <p:nvPr/>
        </p:nvSpPr>
        <p:spPr>
          <a:xfrm>
            <a:off x="2349660" y="428263"/>
            <a:ext cx="7361499" cy="1215342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7200" b="1">
                <a:solidFill>
                  <a:schemeClr val="tx1"/>
                </a:solidFill>
                <a:ea typeface="Cambria" panose="02040503050406030204" pitchFamily="18" charset="0"/>
                <a:cs typeface="Arial" panose="020B0604020202020204" pitchFamily="34" charset="0"/>
              </a:rPr>
              <a:t>Nodos y aristas</a:t>
            </a:r>
            <a:endParaRPr lang="es-ES" sz="5400" b="1">
              <a:solidFill>
                <a:schemeClr val="tx1"/>
              </a:solidFill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EF60F1D1-D706-3948-9410-25DFC177EE73}"/>
              </a:ext>
            </a:extLst>
          </p:cNvPr>
          <p:cNvSpPr/>
          <p:nvPr/>
        </p:nvSpPr>
        <p:spPr>
          <a:xfrm>
            <a:off x="3287210" y="2922607"/>
            <a:ext cx="5359079" cy="1203767"/>
          </a:xfrm>
          <a:prstGeom prst="rightArrow">
            <a:avLst>
              <a:gd name="adj1" fmla="val 60257"/>
              <a:gd name="adj2" fmla="val 1256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/>
              <a:t>Miles de dólares exportados</a:t>
            </a:r>
          </a:p>
        </p:txBody>
      </p:sp>
    </p:spTree>
    <p:extLst>
      <p:ext uri="{BB962C8B-B14F-4D97-AF65-F5344CB8AC3E}">
        <p14:creationId xmlns:p14="http://schemas.microsoft.com/office/powerpoint/2010/main" val="2420036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1F5490-3F86-40A3-A915-1C4228CE52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0" y="1663716"/>
            <a:ext cx="9860557" cy="2387568"/>
          </a:xfrm>
        </p:spPr>
        <p:txBody>
          <a:bodyPr>
            <a:normAutofit/>
          </a:bodyPr>
          <a:lstStyle/>
          <a:p>
            <a:br>
              <a:rPr lang="es-ES" sz="5400" b="1" dirty="0"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s-ES" sz="5400" b="1" dirty="0">
                <a:ea typeface="Cambria" panose="02040503050406030204" pitchFamily="18" charset="0"/>
                <a:cs typeface="Arial" panose="020B0604020202020204" pitchFamily="34" charset="0"/>
              </a:rPr>
              <a:t>Conclusiones más interesantes</a:t>
            </a:r>
            <a:endParaRPr lang="es-ES" sz="4000" b="1" dirty="0"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5B664B-73D2-46B5-9486-B8A849CD46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Análisis de Redes Sociales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31763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45C071-BF0A-5647-B25C-AF5456223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69" y="2378122"/>
            <a:ext cx="6502400" cy="3657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9C99D3-45D6-844B-83DF-91E70A3C2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590" y="450377"/>
            <a:ext cx="3990391" cy="326522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D10F6E-527F-1F46-8CE5-0F399103E93F}"/>
              </a:ext>
            </a:extLst>
          </p:cNvPr>
          <p:cNvSpPr/>
          <p:nvPr/>
        </p:nvSpPr>
        <p:spPr>
          <a:xfrm>
            <a:off x="632815" y="595778"/>
            <a:ext cx="5822107" cy="1323439"/>
          </a:xfrm>
          <a:prstGeom prst="rect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Combustibles</a:t>
            </a:r>
          </a:p>
        </p:txBody>
      </p:sp>
    </p:spTree>
    <p:extLst>
      <p:ext uri="{BB962C8B-B14F-4D97-AF65-F5344CB8AC3E}">
        <p14:creationId xmlns:p14="http://schemas.microsoft.com/office/powerpoint/2010/main" val="3307365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12F24-D1F4-A143-805A-E02EEA626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solidFill>
                  <a:schemeClr val="tx1"/>
                </a:solidFill>
              </a:rPr>
              <a:t>Gráfica aproximada evolución precio barril de petróleo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28C080D-B1F0-8646-8BB8-F81B56962B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6028823"/>
              </p:ext>
            </p:extLst>
          </p:nvPr>
        </p:nvGraphicFramePr>
        <p:xfrm>
          <a:off x="0" y="1828800"/>
          <a:ext cx="12191999" cy="4629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C7073B4-86E0-294B-AE85-7E438F001AA7}"/>
              </a:ext>
            </a:extLst>
          </p:cNvPr>
          <p:cNvSpPr txBox="1"/>
          <p:nvPr/>
        </p:nvSpPr>
        <p:spPr>
          <a:xfrm>
            <a:off x="582207" y="3577510"/>
            <a:ext cx="1304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EEUU invade Irak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5E3FEED-F2DB-1E43-8E69-B27561B73120}"/>
              </a:ext>
            </a:extLst>
          </p:cNvPr>
          <p:cNvCxnSpPr>
            <a:cxnSpLocks/>
          </p:cNvCxnSpPr>
          <p:nvPr/>
        </p:nvCxnSpPr>
        <p:spPr>
          <a:xfrm flipH="1">
            <a:off x="844952" y="4224759"/>
            <a:ext cx="393540" cy="1172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6DFCB68-01DA-154C-8F8D-AD5A238CDE1F}"/>
              </a:ext>
            </a:extLst>
          </p:cNvPr>
          <p:cNvSpPr txBox="1"/>
          <p:nvPr/>
        </p:nvSpPr>
        <p:spPr>
          <a:xfrm>
            <a:off x="4160195" y="4474310"/>
            <a:ext cx="1304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Crisis económica mundial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5FD68A9-D41D-6142-97B7-FDF203AC8016}"/>
              </a:ext>
            </a:extLst>
          </p:cNvPr>
          <p:cNvCxnSpPr>
            <a:cxnSpLocks/>
          </p:cNvCxnSpPr>
          <p:nvPr/>
        </p:nvCxnSpPr>
        <p:spPr>
          <a:xfrm flipV="1">
            <a:off x="4808377" y="3836279"/>
            <a:ext cx="540894" cy="75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C87AB53-EDB6-064E-9153-9A129AA481B8}"/>
              </a:ext>
            </a:extLst>
          </p:cNvPr>
          <p:cNvSpPr/>
          <p:nvPr/>
        </p:nvSpPr>
        <p:spPr>
          <a:xfrm>
            <a:off x="797185" y="5504845"/>
            <a:ext cx="95534" cy="9553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964A592-0DEE-5440-80F0-7F713006E359}"/>
              </a:ext>
            </a:extLst>
          </p:cNvPr>
          <p:cNvSpPr/>
          <p:nvPr/>
        </p:nvSpPr>
        <p:spPr>
          <a:xfrm>
            <a:off x="5349271" y="3740744"/>
            <a:ext cx="95534" cy="9553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44BAD4-C876-B847-BBC8-45AF99B1BACB}"/>
              </a:ext>
            </a:extLst>
          </p:cNvPr>
          <p:cNvSpPr txBox="1"/>
          <p:nvPr/>
        </p:nvSpPr>
        <p:spPr>
          <a:xfrm>
            <a:off x="8942347" y="1828800"/>
            <a:ext cx="2598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Enfriamiento de la demanda mundial y explosión del </a:t>
            </a:r>
            <a:r>
              <a:rPr lang="es-ES" err="1"/>
              <a:t>fracking</a:t>
            </a:r>
            <a:endParaRPr lang="es-E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686909E-AFB7-1641-BA3E-5775B036AF01}"/>
              </a:ext>
            </a:extLst>
          </p:cNvPr>
          <p:cNvCxnSpPr>
            <a:cxnSpLocks/>
          </p:cNvCxnSpPr>
          <p:nvPr/>
        </p:nvCxnSpPr>
        <p:spPr>
          <a:xfrm flipH="1">
            <a:off x="10000648" y="2752131"/>
            <a:ext cx="240872" cy="819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241EACA-2C4B-A34B-8F41-5FE4B6EEAB08}"/>
              </a:ext>
            </a:extLst>
          </p:cNvPr>
          <p:cNvSpPr txBox="1"/>
          <p:nvPr/>
        </p:nvSpPr>
        <p:spPr>
          <a:xfrm>
            <a:off x="7062510" y="4223841"/>
            <a:ext cx="3112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La OPEP mantiene su exceso de oferta y China acelera su caída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A2F0CC6-4EBC-4044-9D02-54B28335838D}"/>
              </a:ext>
            </a:extLst>
          </p:cNvPr>
          <p:cNvCxnSpPr>
            <a:cxnSpLocks/>
          </p:cNvCxnSpPr>
          <p:nvPr/>
        </p:nvCxnSpPr>
        <p:spPr>
          <a:xfrm>
            <a:off x="10000648" y="4586587"/>
            <a:ext cx="721895" cy="375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67971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1690</TotalTime>
  <Words>325</Words>
  <Application>Microsoft Macintosh PowerPoint</Application>
  <PresentationFormat>Widescreen</PresentationFormat>
  <Paragraphs>127</Paragraphs>
  <Slides>49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Calibri</vt:lpstr>
      <vt:lpstr>Calibri Light</vt:lpstr>
      <vt:lpstr>Gill Sans MT</vt:lpstr>
      <vt:lpstr>Retrospección</vt:lpstr>
      <vt:lpstr>Guerras comerciales, crisis económica y cómo afecta al flujo de exportaciones</vt:lpstr>
      <vt:lpstr>Obtención de datos</vt:lpstr>
      <vt:lpstr>PowerPoint Presentation</vt:lpstr>
      <vt:lpstr>PowerPoint Presentation</vt:lpstr>
      <vt:lpstr>PowerPoint Presentation</vt:lpstr>
      <vt:lpstr>PowerPoint Presentation</vt:lpstr>
      <vt:lpstr> Conclusiones más interesantes</vt:lpstr>
      <vt:lpstr>PowerPoint Presentation</vt:lpstr>
      <vt:lpstr>Gráfica aproximada evolución precio barril de petróleo</vt:lpstr>
      <vt:lpstr>Exportaciones</vt:lpstr>
      <vt:lpstr>PowerPoint Presentation</vt:lpstr>
      <vt:lpstr>PowerPoint Presentation</vt:lpstr>
      <vt:lpstr>PowerPoint Presentation</vt:lpstr>
      <vt:lpstr>Intermediación</vt:lpstr>
      <vt:lpstr>PowerPoint Presentation</vt:lpstr>
      <vt:lpstr>PowerPoint Presentation</vt:lpstr>
      <vt:lpstr>PowerPoint Presentation</vt:lpstr>
      <vt:lpstr>Guerras comerciales</vt:lpstr>
      <vt:lpstr>PowerPoint Presentation</vt:lpstr>
      <vt:lpstr>PowerPoint Presentation</vt:lpstr>
      <vt:lpstr>PowerPoint Presentation</vt:lpstr>
      <vt:lpstr>PowerPoint Presentation</vt:lpstr>
      <vt:lpstr>Comunidades</vt:lpstr>
      <vt:lpstr>PowerPoint Presentation</vt:lpstr>
      <vt:lpstr>PowerPoint Presentation</vt:lpstr>
      <vt:lpstr>PowerPoint Presentation</vt:lpstr>
      <vt:lpstr>PowerPoint Presentation</vt:lpstr>
      <vt:lpstr>Exportaciones</vt:lpstr>
      <vt:lpstr>PowerPoint Presentation</vt:lpstr>
      <vt:lpstr>PowerPoint Presentation</vt:lpstr>
      <vt:lpstr>PowerPoint Presentation</vt:lpstr>
      <vt:lpstr>Intermediación</vt:lpstr>
      <vt:lpstr>PowerPoint Presentation</vt:lpstr>
      <vt:lpstr>PowerPoint Presentation</vt:lpstr>
      <vt:lpstr>PowerPoint Presentation</vt:lpstr>
      <vt:lpstr>Comunidades</vt:lpstr>
      <vt:lpstr>PowerPoint Presentation</vt:lpstr>
      <vt:lpstr>PowerPoint Presentation</vt:lpstr>
      <vt:lpstr>PowerPoint Presentation</vt:lpstr>
      <vt:lpstr>Guerras comerciales</vt:lpstr>
      <vt:lpstr>Exportaciones sin EE. UU.</vt:lpstr>
      <vt:lpstr>PowerPoint Presentation</vt:lpstr>
      <vt:lpstr>PowerPoint Presentation</vt:lpstr>
      <vt:lpstr>PowerPoint Presentation</vt:lpstr>
      <vt:lpstr>Importaciones sin China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sobre las exportaciones de los países del mundo</dc:title>
  <dc:creator>Zihao</dc:creator>
  <cp:lastModifiedBy>DIEGO ACUÑA BERGER</cp:lastModifiedBy>
  <cp:revision>70</cp:revision>
  <dcterms:created xsi:type="dcterms:W3CDTF">2018-11-27T13:06:53Z</dcterms:created>
  <dcterms:modified xsi:type="dcterms:W3CDTF">2019-01-16T16:00:02Z</dcterms:modified>
</cp:coreProperties>
</file>